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9B"/>
    <a:srgbClr val="503934"/>
    <a:srgbClr val="7C4D25"/>
    <a:srgbClr val="2C3C4F"/>
    <a:srgbClr val="39464E"/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49" autoAdjust="0"/>
  </p:normalViewPr>
  <p:slideViewPr>
    <p:cSldViewPr>
      <p:cViewPr varScale="1">
        <p:scale>
          <a:sx n="64" d="100"/>
          <a:sy n="64" d="100"/>
        </p:scale>
        <p:origin x="-10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3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2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0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sk-SK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SVET LASEROV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000" b="1" spc="300" dirty="0" smtClean="0">
                <a:solidFill>
                  <a:srgbClr val="54BC9B"/>
                </a:solidFill>
              </a:rPr>
              <a:t>Definícia </a:t>
            </a:r>
            <a:r>
              <a:rPr lang="sk-SK" sz="3000" b="1" spc="300" dirty="0">
                <a:solidFill>
                  <a:srgbClr val="54BC9B"/>
                </a:solidFill>
              </a:rPr>
              <a:t>l</a:t>
            </a:r>
            <a:r>
              <a:rPr lang="pt-BR" sz="3000" b="1" spc="300" dirty="0" smtClean="0">
                <a:solidFill>
                  <a:srgbClr val="54BC9B"/>
                </a:solidFill>
              </a:rPr>
              <a:t>aser</a:t>
            </a:r>
            <a:r>
              <a:rPr lang="sk-SK" sz="3000" b="1" spc="300" dirty="0" smtClean="0">
                <a:solidFill>
                  <a:srgbClr val="54BC9B"/>
                </a:solidFill>
              </a:rPr>
              <a:t>a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sk-SK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Čo je to laser?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10" name="Retângulo Arredondado 9"/>
          <p:cNvSpPr/>
          <p:nvPr/>
        </p:nvSpPr>
        <p:spPr>
          <a:xfrm rot="19765915">
            <a:off x="-55681" y="5743163"/>
            <a:ext cx="2383919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11" name="Retângulo Arredondado 10"/>
          <p:cNvSpPr/>
          <p:nvPr/>
        </p:nvSpPr>
        <p:spPr>
          <a:xfrm rot="19765915">
            <a:off x="2168475" y="5016429"/>
            <a:ext cx="427807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12" name="Triângulo 11"/>
          <p:cNvSpPr/>
          <p:nvPr/>
        </p:nvSpPr>
        <p:spPr>
          <a:xfrm rot="14383284">
            <a:off x="5469574" y="-706337"/>
            <a:ext cx="1060704" cy="7857412"/>
          </a:xfrm>
          <a:prstGeom prst="triangle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683568" y="2447017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000" b="1" spc="100" dirty="0" smtClean="0">
                <a:solidFill>
                  <a:schemeClr val="bg1"/>
                </a:solidFill>
              </a:rPr>
              <a:t>Je to zariadenie, ktoré vyžaruje svetlo procesom optickej amplifikácie založenej na stimulovanej emisii elektromagnetického žiarenia.</a:t>
            </a:r>
            <a:endParaRPr lang="sk-SK" sz="3000" b="1" spc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sk-SK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PREČO</a:t>
            </a:r>
            <a:r>
              <a:rPr lang="pt-B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LASER</a:t>
            </a:r>
            <a:r>
              <a:rPr lang="sk-SK" sz="55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?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17" name="Triângulo 16"/>
          <p:cNvSpPr/>
          <p:nvPr/>
        </p:nvSpPr>
        <p:spPr>
          <a:xfrm rot="17260175">
            <a:off x="4074359" y="-110367"/>
            <a:ext cx="3703391" cy="7708328"/>
          </a:xfrm>
          <a:prstGeom prst="triangle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4BC9B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644008" y="2858160"/>
            <a:ext cx="44072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spc="100" dirty="0" smtClean="0">
                <a:solidFill>
                  <a:schemeClr val="bg1"/>
                </a:solidFill>
              </a:rPr>
              <a:t>Zosil</a:t>
            </a:r>
            <a:r>
              <a:rPr lang="sk-SK" sz="4000" b="1" spc="100" dirty="0" err="1" smtClean="0">
                <a:solidFill>
                  <a:schemeClr val="bg1"/>
                </a:solidFill>
              </a:rPr>
              <a:t>nenie</a:t>
            </a:r>
            <a:r>
              <a:rPr lang="pt-BR" sz="4000" b="1" spc="100" dirty="0" smtClean="0">
                <a:solidFill>
                  <a:schemeClr val="bg1"/>
                </a:solidFill>
              </a:rPr>
              <a:t> </a:t>
            </a:r>
            <a:r>
              <a:rPr lang="pt-BR" sz="4000" b="1" spc="100" dirty="0">
                <a:solidFill>
                  <a:schemeClr val="bg1"/>
                </a:solidFill>
              </a:rPr>
              <a:t>svetla pomocou stimulovanej emisie žiarenia</a:t>
            </a:r>
          </a:p>
        </p:txBody>
      </p:sp>
      <p:grpSp>
        <p:nvGrpSpPr>
          <p:cNvPr id="22" name="Grupo 21"/>
          <p:cNvGrpSpPr/>
          <p:nvPr/>
        </p:nvGrpSpPr>
        <p:grpSpPr>
          <a:xfrm rot="3531287">
            <a:off x="151335" y="1196606"/>
            <a:ext cx="2651963" cy="1302798"/>
            <a:chOff x="-55681" y="5016429"/>
            <a:chExt cx="2651963" cy="1302798"/>
          </a:xfrm>
        </p:grpSpPr>
        <p:sp>
          <p:nvSpPr>
            <p:cNvPr id="20" name="Retângulo Arredondado 19"/>
            <p:cNvSpPr/>
            <p:nvPr/>
          </p:nvSpPr>
          <p:spPr>
            <a:xfrm rot="19765915">
              <a:off x="-55681" y="5743163"/>
              <a:ext cx="2383919" cy="5760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smtClean="0">
                  <a:solidFill>
                    <a:srgbClr val="54BC9B"/>
                  </a:solidFill>
                </a:rPr>
                <a:t>L A S E R</a:t>
              </a:r>
              <a:endParaRPr lang="en-US" sz="3000" b="1" dirty="0">
                <a:solidFill>
                  <a:srgbClr val="54BC9B"/>
                </a:solidFill>
              </a:endParaRPr>
            </a:p>
          </p:txBody>
        </p:sp>
        <p:sp>
          <p:nvSpPr>
            <p:cNvPr id="21" name="Retângulo Arredondado 20"/>
            <p:cNvSpPr/>
            <p:nvPr/>
          </p:nvSpPr>
          <p:spPr>
            <a:xfrm rot="19765915">
              <a:off x="2168475" y="5016429"/>
              <a:ext cx="427807" cy="5760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4BC9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-15970" y="-27384"/>
            <a:ext cx="12698484" cy="68853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4</a:t>
            </a:fld>
            <a:endParaRPr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3995936" y="1268760"/>
            <a:ext cx="51125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7C4D25"/>
                </a:solidFill>
              </a:rPr>
              <a:t>Elektromagnetické žiarenie je </a:t>
            </a:r>
            <a:r>
              <a:rPr lang="pt-BR" sz="3000" b="1" dirty="0" smtClean="0">
                <a:solidFill>
                  <a:srgbClr val="7C4D25"/>
                </a:solidFill>
              </a:rPr>
              <a:t>fenomén</a:t>
            </a:r>
            <a:r>
              <a:rPr lang="pt-BR" sz="3000" b="1" dirty="0">
                <a:solidFill>
                  <a:srgbClr val="7C4D25"/>
                </a:solidFill>
              </a:rPr>
              <a:t>, ktorý sa vyskytuje takmer vo všetkých oblastiach každodenného života, od rádiových vĺn </a:t>
            </a:r>
            <a:r>
              <a:rPr lang="sk-SK" sz="3000" b="1" dirty="0" smtClean="0">
                <a:solidFill>
                  <a:srgbClr val="7C4D25"/>
                </a:solidFill>
              </a:rPr>
              <a:t>cez</a:t>
            </a:r>
            <a:r>
              <a:rPr lang="pt-BR" sz="3000" b="1" dirty="0" smtClean="0">
                <a:solidFill>
                  <a:srgbClr val="7C4D25"/>
                </a:solidFill>
              </a:rPr>
              <a:t> </a:t>
            </a:r>
            <a:r>
              <a:rPr lang="pt-BR" sz="3000" b="1" dirty="0">
                <a:solidFill>
                  <a:srgbClr val="7C4D25"/>
                </a:solidFill>
              </a:rPr>
              <a:t>slnečné svetlo až po röntgenové lúče. Laserové žiarenie - rovnako ako </a:t>
            </a:r>
            <a:r>
              <a:rPr lang="pt-BR" sz="3000" b="1" dirty="0" smtClean="0">
                <a:solidFill>
                  <a:srgbClr val="7C4D25"/>
                </a:solidFill>
              </a:rPr>
              <a:t>svet</a:t>
            </a:r>
            <a:r>
              <a:rPr lang="sk-SK" sz="3000" b="1" dirty="0" smtClean="0">
                <a:solidFill>
                  <a:srgbClr val="7C4D25"/>
                </a:solidFill>
              </a:rPr>
              <a:t>e</a:t>
            </a:r>
            <a:r>
              <a:rPr lang="pt-BR" sz="3000" b="1" dirty="0" smtClean="0">
                <a:solidFill>
                  <a:srgbClr val="7C4D25"/>
                </a:solidFill>
              </a:rPr>
              <a:t>l</a:t>
            </a:r>
            <a:r>
              <a:rPr lang="sk-SK" sz="3000" b="1" dirty="0" err="1" smtClean="0">
                <a:solidFill>
                  <a:srgbClr val="7C4D25"/>
                </a:solidFill>
              </a:rPr>
              <a:t>né</a:t>
            </a:r>
            <a:r>
              <a:rPr lang="sk-SK" sz="3000" b="1" dirty="0" smtClean="0">
                <a:solidFill>
                  <a:srgbClr val="7C4D25"/>
                </a:solidFill>
              </a:rPr>
              <a:t> žiarenie</a:t>
            </a:r>
            <a:r>
              <a:rPr lang="pt-BR" sz="3000" b="1" dirty="0" smtClean="0">
                <a:solidFill>
                  <a:srgbClr val="7C4D25"/>
                </a:solidFill>
              </a:rPr>
              <a:t> </a:t>
            </a:r>
            <a:r>
              <a:rPr lang="pt-BR" sz="3000" b="1" dirty="0">
                <a:solidFill>
                  <a:srgbClr val="7C4D25"/>
                </a:solidFill>
              </a:rPr>
              <a:t>- je tiež formou elektromagnetického žiarenia.</a:t>
            </a:r>
            <a:endParaRPr lang="pt-BR" sz="3000" b="1" dirty="0" smtClean="0">
              <a:solidFill>
                <a:srgbClr val="7C4D25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861860"/>
            <a:ext cx="37687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000" b="1" spc="600" dirty="0" smtClean="0">
                <a:solidFill>
                  <a:srgbClr val="503934"/>
                </a:solidFill>
                <a:ea typeface="Andale Mono" charset="0"/>
                <a:cs typeface="Andale Mono" charset="0"/>
              </a:rPr>
              <a:t>SVETELNÉ SPEKTRUM</a:t>
            </a:r>
            <a:endParaRPr lang="en-US" sz="5000" dirty="0">
              <a:solidFill>
                <a:srgbClr val="503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29408" y="1844824"/>
            <a:ext cx="795739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900" b="1" dirty="0">
                <a:solidFill>
                  <a:srgbClr val="54BC9B"/>
                </a:solidFill>
              </a:rPr>
              <a:t>Elektromagnetické žiarenie, ktoré má vlnovú dĺžku medzi 380 nm a 780 nm, je viditeľné pre ľudské oči a je bežne označované ako svetlo.</a:t>
            </a:r>
            <a:endParaRPr lang="en-US" sz="2900" b="1" dirty="0">
              <a:solidFill>
                <a:srgbClr val="54BC9B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620688"/>
            <a:ext cx="807523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55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SVETELNÉ SPEKTRUM</a:t>
            </a:r>
            <a:endParaRPr lang="en-US" sz="5500" dirty="0"/>
          </a:p>
        </p:txBody>
      </p:sp>
      <p:pic>
        <p:nvPicPr>
          <p:cNvPr id="1026" name="Picture 2" descr="Výsledok vyhľadávania obrázkov pre dopyt svetelne spek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79" y="3351335"/>
            <a:ext cx="5236443" cy="31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5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11560" y="2108463"/>
            <a:ext cx="79928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000" b="1" dirty="0" smtClean="0">
                <a:solidFill>
                  <a:schemeClr val="bg1"/>
                </a:solidFill>
              </a:rPr>
              <a:t>Infračervené </a:t>
            </a:r>
            <a:r>
              <a:rPr lang="pt-BR" sz="3000" b="1" dirty="0" smtClean="0">
                <a:solidFill>
                  <a:schemeClr val="bg1"/>
                </a:solidFill>
              </a:rPr>
              <a:t>(IR</a:t>
            </a:r>
            <a:r>
              <a:rPr lang="pt-BR" sz="3000" b="1" dirty="0" smtClean="0">
                <a:solidFill>
                  <a:schemeClr val="bg1"/>
                </a:solidFill>
              </a:rPr>
              <a:t>) </a:t>
            </a:r>
            <a:r>
              <a:rPr lang="pt-BR" sz="3000" b="1" dirty="0" smtClean="0">
                <a:solidFill>
                  <a:schemeClr val="bg1"/>
                </a:solidFill>
              </a:rPr>
              <a:t>– </a:t>
            </a:r>
            <a:r>
              <a:rPr lang="sk-SK" sz="3000" b="1" dirty="0" smtClean="0">
                <a:solidFill>
                  <a:srgbClr val="54BC9B"/>
                </a:solidFill>
              </a:rPr>
              <a:t>dlhšie ako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>
                <a:solidFill>
                  <a:srgbClr val="54BC9B"/>
                </a:solidFill>
              </a:rPr>
              <a:t>780nm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</a:p>
          <a:p>
            <a:r>
              <a:rPr lang="sk-SK" sz="3000" b="1" dirty="0" smtClean="0">
                <a:solidFill>
                  <a:schemeClr val="bg1"/>
                </a:solidFill>
              </a:rPr>
              <a:t>Ultrafialové</a:t>
            </a:r>
            <a:r>
              <a:rPr lang="pt-BR" sz="3000" b="1" dirty="0" smtClean="0">
                <a:solidFill>
                  <a:schemeClr val="bg1"/>
                </a:solidFill>
              </a:rPr>
              <a:t> </a:t>
            </a:r>
            <a:r>
              <a:rPr lang="pt-BR" sz="3000" b="1" dirty="0">
                <a:solidFill>
                  <a:schemeClr val="bg1"/>
                </a:solidFill>
              </a:rPr>
              <a:t>(</a:t>
            </a:r>
            <a:r>
              <a:rPr lang="pt-BR" sz="3000" b="1" dirty="0" smtClean="0">
                <a:solidFill>
                  <a:schemeClr val="bg1"/>
                </a:solidFill>
              </a:rPr>
              <a:t>UV) </a:t>
            </a:r>
            <a:r>
              <a:rPr lang="pt-BR" sz="3000" b="1" dirty="0" smtClean="0">
                <a:solidFill>
                  <a:schemeClr val="bg1"/>
                </a:solidFill>
              </a:rPr>
              <a:t>– </a:t>
            </a:r>
            <a:r>
              <a:rPr lang="sk-SK" sz="3000" b="1" dirty="0" smtClean="0">
                <a:solidFill>
                  <a:srgbClr val="54BC9B"/>
                </a:solidFill>
              </a:rPr>
              <a:t>kratšie ako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smtClean="0">
                <a:solidFill>
                  <a:srgbClr val="54BC9B"/>
                </a:solidFill>
              </a:rPr>
              <a:t>380nm</a:t>
            </a:r>
          </a:p>
          <a:p>
            <a:r>
              <a:rPr lang="pt-BR" sz="3000" b="1" dirty="0" smtClean="0">
                <a:solidFill>
                  <a:srgbClr val="54BC9B"/>
                </a:solidFill>
              </a:rPr>
              <a:t> </a:t>
            </a:r>
          </a:p>
          <a:p>
            <a:r>
              <a:rPr lang="sk-SK" sz="3000" b="1" dirty="0" smtClean="0">
                <a:solidFill>
                  <a:srgbClr val="54BC9B"/>
                </a:solidFill>
              </a:rPr>
              <a:t>Pre ľudské oko sú neviditeľné</a:t>
            </a:r>
            <a:r>
              <a:rPr lang="pt-BR" sz="3000" b="1" dirty="0" smtClean="0">
                <a:solidFill>
                  <a:srgbClr val="54BC9B"/>
                </a:solidFill>
              </a:rPr>
              <a:t>. </a:t>
            </a:r>
            <a:endParaRPr lang="pt-BR" sz="3000" b="1" dirty="0" smtClean="0">
              <a:solidFill>
                <a:srgbClr val="54BC9B"/>
              </a:solidFill>
            </a:endParaRPr>
          </a:p>
          <a:p>
            <a:pPr algn="ctr"/>
            <a:endParaRPr lang="en-US" sz="3000" b="1" dirty="0">
              <a:solidFill>
                <a:srgbClr val="54BC9B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836712"/>
            <a:ext cx="787321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55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SVETELNÉ SPEKTRUM</a:t>
            </a:r>
            <a:endParaRPr lang="en-US" sz="55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04" y="4458890"/>
            <a:ext cx="16256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620688"/>
            <a:ext cx="806489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55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SVETELNÉ SPEKTRUM</a:t>
            </a:r>
            <a:endParaRPr lang="en-US" sz="5500" dirty="0"/>
          </a:p>
        </p:txBody>
      </p:sp>
      <p:pic>
        <p:nvPicPr>
          <p:cNvPr id="2050" name="Picture 2" descr="File:EM spectrum 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920880" cy="284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5556" y="317580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rgbClr val="54BC9B"/>
                </a:solidFill>
              </a:rPr>
              <a:t>Teraz môžete prejsť na ďalšiu tému...</a:t>
            </a:r>
            <a:endParaRPr lang="pt-BR" sz="3000" b="1" dirty="0" smtClean="0">
              <a:solidFill>
                <a:srgbClr val="54BC9B"/>
              </a:solidFill>
            </a:endParaRPr>
          </a:p>
          <a:p>
            <a:endParaRPr lang="pt-BR" sz="3000" b="1" dirty="0">
              <a:solidFill>
                <a:schemeClr val="bg1"/>
              </a:solidFill>
            </a:endParaRPr>
          </a:p>
          <a:p>
            <a:pPr algn="ctr"/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sk-SK" sz="3000" b="1" spc="300" dirty="0" smtClean="0">
                <a:solidFill>
                  <a:schemeClr val="bg1"/>
                </a:solidFill>
              </a:rPr>
              <a:t>OBJAV LASERA</a:t>
            </a:r>
            <a:r>
              <a:rPr lang="pt-BR" sz="3000" b="1" spc="300" dirty="0" smtClean="0">
                <a:solidFill>
                  <a:schemeClr val="bg1"/>
                </a:solidFill>
              </a:rPr>
              <a:t>!</a:t>
            </a:r>
            <a:endParaRPr lang="en-US" sz="3000" b="1" spc="3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9692" y="1052736"/>
            <a:ext cx="5544616" cy="1230895"/>
          </a:xfrm>
          <a:prstGeom prst="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500" b="1" dirty="0" smtClean="0"/>
              <a:t>VÝBORNE!</a:t>
            </a:r>
            <a:endParaRPr lang="en-US" sz="5500" b="1" dirty="0"/>
          </a:p>
        </p:txBody>
      </p:sp>
    </p:spTree>
    <p:extLst>
      <p:ext uri="{BB962C8B-B14F-4D97-AF65-F5344CB8AC3E}">
        <p14:creationId xmlns:p14="http://schemas.microsoft.com/office/powerpoint/2010/main" val="9960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180</Words>
  <Application>Microsoft Office PowerPoint</Application>
  <PresentationFormat>Prezentácia na obrazovke (4:3)</PresentationFormat>
  <Paragraphs>52</Paragraphs>
  <Slides>8</Slides>
  <Notes>8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Zuzana Palkova</cp:lastModifiedBy>
  <cp:revision>43</cp:revision>
  <dcterms:created xsi:type="dcterms:W3CDTF">2017-03-08T21:43:37Z</dcterms:created>
  <dcterms:modified xsi:type="dcterms:W3CDTF">2018-01-21T20:17:57Z</dcterms:modified>
</cp:coreProperties>
</file>